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8"/>
  </p:notesMasterIdLst>
  <p:handoutMasterIdLst>
    <p:handoutMasterId r:id="rId49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467" r:id="rId14"/>
    <p:sldId id="592" r:id="rId15"/>
    <p:sldId id="516" r:id="rId16"/>
    <p:sldId id="517" r:id="rId17"/>
    <p:sldId id="599" r:id="rId18"/>
    <p:sldId id="519" r:id="rId19"/>
    <p:sldId id="595" r:id="rId20"/>
    <p:sldId id="604" r:id="rId21"/>
    <p:sldId id="596" r:id="rId22"/>
    <p:sldId id="597" r:id="rId23"/>
    <p:sldId id="598" r:id="rId24"/>
    <p:sldId id="476" r:id="rId25"/>
    <p:sldId id="477" r:id="rId26"/>
    <p:sldId id="570" r:id="rId27"/>
    <p:sldId id="566" r:id="rId28"/>
    <p:sldId id="571" r:id="rId29"/>
    <p:sldId id="573" r:id="rId30"/>
    <p:sldId id="484" r:id="rId31"/>
    <p:sldId id="485" r:id="rId32"/>
    <p:sldId id="486" r:id="rId33"/>
    <p:sldId id="568" r:id="rId34"/>
    <p:sldId id="487" r:id="rId35"/>
    <p:sldId id="569" r:id="rId36"/>
    <p:sldId id="565" r:id="rId37"/>
    <p:sldId id="561" r:id="rId38"/>
    <p:sldId id="562" r:id="rId39"/>
    <p:sldId id="500" r:id="rId40"/>
    <p:sldId id="576" r:id="rId41"/>
    <p:sldId id="501" r:id="rId42"/>
    <p:sldId id="555" r:id="rId43"/>
    <p:sldId id="582" r:id="rId44"/>
    <p:sldId id="581" r:id="rId45"/>
    <p:sldId id="601" r:id="rId46"/>
    <p:sldId id="603" r:id="rId47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2" autoAdjust="0"/>
    <p:restoredTop sz="90525" autoAdjust="0"/>
  </p:normalViewPr>
  <p:slideViewPr>
    <p:cSldViewPr>
      <p:cViewPr>
        <p:scale>
          <a:sx n="100" d="100"/>
          <a:sy n="100" d="100"/>
        </p:scale>
        <p:origin x="984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589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8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615" y="6634538"/>
            <a:ext cx="4022937" cy="349250"/>
          </a:xfrm>
          <a:prstGeom prst="rect">
            <a:avLst/>
          </a:prstGeom>
        </p:spPr>
        <p:txBody>
          <a:bodyPr/>
          <a:lstStyle/>
          <a:p>
            <a:fld id="{AB959945-7217-484B-8E74-88DC87A74BB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0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5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089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gif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2" y="685802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1" y="2667001"/>
            <a:ext cx="8587479" cy="3609193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/>
              <a:t>Adwait Jog, Assistant 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  <a:p>
            <a:pPr marL="203195" indent="-203195"/>
            <a:r>
              <a:rPr lang="en-US" dirty="0" smtClean="0"/>
              <a:t>Slide Credits: NVIDIA Teaching Kit, Tor </a:t>
            </a:r>
            <a:r>
              <a:rPr lang="en-US" dirty="0" err="1" smtClean="0"/>
              <a:t>Aamodt</a:t>
            </a:r>
            <a:r>
              <a:rPr lang="en-US" dirty="0" smtClean="0"/>
              <a:t> (UBC</a:t>
            </a:r>
            <a:r>
              <a:rPr lang="en-US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And… other places </a:t>
            </a:r>
          </a:p>
        </p:txBody>
      </p:sp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6348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20009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SUMMIT Super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-resources/compute-systems/summit/</a:t>
            </a:r>
          </a:p>
        </p:txBody>
      </p:sp>
    </p:spTree>
    <p:extLst>
      <p:ext uri="{BB962C8B-B14F-4D97-AF65-F5344CB8AC3E}">
        <p14:creationId xmlns:p14="http://schemas.microsoft.com/office/powerpoint/2010/main" val="3585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2651" y="5105400"/>
            <a:ext cx="8931349" cy="10484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However, there are several compute and memory bottlenecks in GPU-based systems that need to be addressed via software- and/or hardware-based solutions</a:t>
            </a:r>
          </a:p>
        </p:txBody>
      </p:sp>
    </p:spTree>
    <p:extLst>
      <p:ext uri="{BB962C8B-B14F-4D97-AF65-F5344CB8AC3E}">
        <p14:creationId xmlns:p14="http://schemas.microsoft.com/office/powerpoint/2010/main" val="10543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Programming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658926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733399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during and after 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week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0" y="5265736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                                            GPU </a:t>
            </a:r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6800" y="1332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143000" y="11430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CTA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GPGPU </a:t>
            </a:r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Application Hierarchy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Arrays 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Quick Example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7491112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and 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56870" y="487680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  <a:sym typeface="Wingdings"/>
              </a:rPr>
              <a:t> </a:t>
            </a:r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6172200" y="2399192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533400" y="2943455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1686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  <a:sym typeface="Wingdings"/>
              </a:rPr>
              <a:t> </a:t>
            </a:r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2159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600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sz="2600" dirty="0" smtClean="0"/>
              <a:t>SM bundles threads (from various blocks) into </a:t>
            </a:r>
            <a:r>
              <a:rPr lang="en-US" sz="2600" dirty="0" smtClean="0">
                <a:solidFill>
                  <a:srgbClr val="0070C0"/>
                </a:solidFill>
              </a:rPr>
              <a:t>warps</a:t>
            </a:r>
            <a:r>
              <a:rPr lang="en-US" sz="2600" dirty="0" smtClean="0"/>
              <a:t> (</a:t>
            </a:r>
            <a:r>
              <a:rPr lang="en-US" sz="2600" dirty="0" err="1" smtClean="0"/>
              <a:t>wavefronts</a:t>
            </a:r>
            <a:r>
              <a:rPr lang="en-US" sz="2600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sz="2600" dirty="0" smtClean="0"/>
              <a:t>An NVIDIA </a:t>
            </a:r>
            <a:r>
              <a:rPr lang="en-US" sz="2600" dirty="0"/>
              <a:t>w</a:t>
            </a:r>
            <a:r>
              <a:rPr lang="en-US" sz="2600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sz="2600" dirty="0" smtClean="0"/>
              <a:t>Warps are:</a:t>
            </a:r>
          </a:p>
          <a:p>
            <a:pPr lvl="1" eaLnBrk="1" hangingPunct="1">
              <a:defRPr/>
            </a:pPr>
            <a:r>
              <a:rPr lang="en-US" sz="2600" dirty="0"/>
              <a:t> </a:t>
            </a:r>
            <a:r>
              <a:rPr lang="en-US" sz="26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600" dirty="0"/>
              <a:t> </a:t>
            </a:r>
            <a:r>
              <a:rPr lang="en-US" sz="26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Shared Memory</a:t>
            </a: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7727"/>
            <a:ext cx="8153400" cy="4390946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r>
              <a:rPr dirty="0">
                <a:latin typeface="Arial"/>
                <a:cs typeface="Arial"/>
              </a:rPr>
              <a:t>Execution in </a:t>
            </a:r>
            <a:r>
              <a:rPr dirty="0" smtClean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SM</a:t>
            </a:r>
            <a:endParaRPr dirty="0">
              <a:latin typeface="Arial"/>
              <a:cs typeface="Arial"/>
            </a:endParaRPr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26431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21859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002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09800" y="17287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67400" y="1728787"/>
            <a:ext cx="18288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1200" y="2414587"/>
            <a:ext cx="2514600" cy="685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Waiting for Data from GPU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8400" y="3370871"/>
            <a:ext cx="6705600" cy="160752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GPU attempts to hide long memory latency with computation from </a:t>
            </a:r>
          </a:p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other warps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139700"/>
            <a:ext cx="8153400" cy="422275"/>
          </a:xfrm>
        </p:spPr>
        <p:txBody>
          <a:bodyPr/>
          <a:lstStyle/>
          <a:p>
            <a:r>
              <a:rPr lang="en-US" dirty="0" smtClean="0"/>
              <a:t>Tolerating Long Latencies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55626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How SMs are able </a:t>
            </a:r>
            <a:r>
              <a:rPr lang="en-US" sz="2400" smtClean="0">
                <a:solidFill>
                  <a:schemeClr val="tx1"/>
                </a:solidFill>
              </a:rPr>
              <a:t>to context switch between warps so quickly? 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9" y="190500"/>
            <a:ext cx="8229600" cy="426142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18" y="3537466"/>
            <a:ext cx="8229600" cy="2011363"/>
          </a:xfrm>
        </p:spPr>
        <p:txBody>
          <a:bodyPr>
            <a:no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pawns more threads than GPU can run (some may wait)</a:t>
            </a:r>
          </a:p>
          <a:p>
            <a:r>
              <a:rPr lang="en-US" sz="2000" dirty="0" smtClean="0"/>
              <a:t>Organize threads into “blocks” (up to 1024 threads per block)</a:t>
            </a:r>
          </a:p>
          <a:p>
            <a:r>
              <a:rPr lang="en-US" sz="2000" dirty="0" smtClean="0"/>
              <a:t>Each kernel is spawned containing 1 or more thread blocks.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Motivation: Write parallel software </a:t>
            </a:r>
            <a:r>
              <a:rPr lang="en-US" sz="2000" u="sng" dirty="0" smtClean="0">
                <a:solidFill>
                  <a:srgbClr val="0000FF"/>
                </a:solidFill>
              </a:rPr>
              <a:t>once</a:t>
            </a:r>
            <a:r>
              <a:rPr lang="en-US" sz="2000" dirty="0" smtClean="0">
                <a:solidFill>
                  <a:srgbClr val="0000FF"/>
                </a:solidFill>
              </a:rPr>
              <a:t> and run on future hardware</a:t>
            </a:r>
          </a:p>
          <a:p>
            <a:r>
              <a:rPr lang="en-US" sz="2000" dirty="0" smtClean="0"/>
              <a:t>Warps associated with blocks can help in tolerating long latencies. </a:t>
            </a:r>
            <a:endParaRPr lang="en-US" sz="2000" dirty="0"/>
          </a:p>
          <a:p>
            <a:endParaRPr lang="en-US" sz="2000" dirty="0" smtClean="0">
              <a:solidFill>
                <a:srgbClr val="0000FF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1412480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1488680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1564880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641080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715692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1791892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1868092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2249092" y="2246709"/>
            <a:ext cx="456406" cy="306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24101" y="1866900"/>
            <a:ext cx="306389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2326880" y="2246709"/>
            <a:ext cx="456406" cy="306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01889" y="1866900"/>
            <a:ext cx="306389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4089" y="1714500"/>
            <a:ext cx="1812427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289" y="1364558"/>
            <a:ext cx="9669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kernel()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33190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33952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34714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35476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3622281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3698481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3774681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860678" y="1714500"/>
            <a:ext cx="1812427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0236" y="2710934"/>
            <a:ext cx="16337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hread block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35237" y="2710934"/>
            <a:ext cx="16337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hread block 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6367121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6443321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6519521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6595721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6670333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7202092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7278292" y="2240875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7051280" y="2240875"/>
            <a:ext cx="456406" cy="306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126289" y="1861066"/>
            <a:ext cx="306389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7129068" y="2240875"/>
            <a:ext cx="456406" cy="306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204077" y="1861066"/>
            <a:ext cx="306389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923462" y="1708666"/>
            <a:ext cx="1812427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83289" y="2705100"/>
            <a:ext cx="1672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hread block 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38524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>
            <a:off x="3928669" y="2246709"/>
            <a:ext cx="761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49289" y="1371600"/>
            <a:ext cx="7391400" cy="1828800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886" y="914400"/>
            <a:ext cx="54425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CPU spawns fork-join style “grid” of parallel threads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871181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(SKYLAKE)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431800" y="5486400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“</a:t>
            </a:r>
            <a:r>
              <a:rPr lang="en-US" altLang="en-US" sz="2400" dirty="0" err="1" smtClean="0">
                <a:solidFill>
                  <a:srgbClr val="0070C0"/>
                </a:solidFill>
              </a:rPr>
              <a:t>Skylake</a:t>
            </a:r>
            <a:r>
              <a:rPr lang="en-US" altLang="en-US" sz="2400" dirty="0" smtClean="0">
                <a:solidFill>
                  <a:srgbClr val="0070C0"/>
                </a:solidFill>
              </a:rPr>
              <a:t>”</a:t>
            </a:r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73050" y="603108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Heterogeneous Architectures (2018)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28600" y="1511068"/>
            <a:ext cx="524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 </a:t>
            </a:r>
            <a:r>
              <a:rPr lang="en-US" sz="2400" b="1" smtClean="0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sz="2400" b="1" dirty="0" err="1" smtClean="0">
                <a:solidFill>
                  <a:srgbClr val="000000"/>
                </a:solidFill>
              </a:rPr>
              <a:t>Kaby</a:t>
            </a:r>
            <a:r>
              <a:rPr lang="en-US" sz="2400" b="1" dirty="0" smtClean="0">
                <a:solidFill>
                  <a:srgbClr val="000000"/>
                </a:solidFill>
              </a:rPr>
              <a:t>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9926" y="1707866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6798" y="174339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601309" y="318373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234529" y="313404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063730" y="315519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5023" y="152400"/>
            <a:ext cx="7629525" cy="742950"/>
          </a:xfrm>
        </p:spPr>
        <p:txBody>
          <a:bodyPr>
            <a:normAutofit/>
          </a:bodyPr>
          <a:lstStyle/>
          <a:p>
            <a:r>
              <a:rPr lang="en-US" dirty="0" smtClean="0"/>
              <a:t>Discrete GPU Cards --- Scaling Trends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798" y="92075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GPUs are </a:t>
            </a:r>
            <a:r>
              <a:rPr lang="en-CA" dirty="0">
                <a:latin typeface="Arial  " charset="0"/>
                <a:ea typeface="ＭＳ Ｐゴシック" charset="0"/>
                <a:cs typeface="Arial  " charset="0"/>
              </a:rPr>
              <a:t>Ubiquitous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32416</TotalTime>
  <Pages>47</Pages>
  <Words>2423</Words>
  <Application>Microsoft Macintosh PowerPoint</Application>
  <PresentationFormat>Letter Paper (8.5x11 in)</PresentationFormat>
  <Paragraphs>645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Arial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Heterogeneous Architectures (2018)</vt:lpstr>
      <vt:lpstr>Discrete GPU Cards --- Scaling Trends</vt:lpstr>
      <vt:lpstr>GPUs are Ubiquitous</vt:lpstr>
      <vt:lpstr>And… other places </vt:lpstr>
      <vt:lpstr>Why use a GPU for computing?</vt:lpstr>
      <vt:lpstr>GPU vs. CPU</vt:lpstr>
      <vt:lpstr>How Acceleration Works</vt:lpstr>
      <vt:lpstr>SUMMIT Super Computer</vt:lpstr>
      <vt:lpstr>Making Good Use of Resources (1)</vt:lpstr>
      <vt:lpstr>Making Good Use of Resources (2)</vt:lpstr>
      <vt:lpstr>Course Outline</vt:lpstr>
      <vt:lpstr>Course Outline</vt:lpstr>
      <vt:lpstr>Course Objectives</vt:lpstr>
      <vt:lpstr>Background</vt:lpstr>
      <vt:lpstr>Reading Material (Books &amp; Docs)</vt:lpstr>
      <vt:lpstr>PowerPoint Presentation</vt:lpstr>
      <vt:lpstr>PowerPoint Presentation</vt:lpstr>
      <vt:lpstr>CUDA Execution Model</vt:lpstr>
      <vt:lpstr>PowerPoint Presentation</vt:lpstr>
      <vt:lpstr>Arrays of Parallel Threads</vt:lpstr>
      <vt:lpstr>Quick Example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Mapping: Transparent Scalability</vt:lpstr>
      <vt:lpstr>Code to Hardware Mapping: Transparent Scalability</vt:lpstr>
      <vt:lpstr>Streaming Multi-Processor (SM) </vt:lpstr>
      <vt:lpstr>GPU Execution Model </vt:lpstr>
      <vt:lpstr>Warp Example</vt:lpstr>
      <vt:lpstr>Tolerating Long Latencies</vt:lpstr>
      <vt:lpstr>Summary</vt:lpstr>
      <vt:lpstr>Reading Material (Books &amp; Docs)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1361</cp:revision>
  <cp:lastPrinted>1997-08-27T08:28:34Z</cp:lastPrinted>
  <dcterms:created xsi:type="dcterms:W3CDTF">1997-08-19T16:58:46Z</dcterms:created>
  <dcterms:modified xsi:type="dcterms:W3CDTF">2018-06-28T03:27:05Z</dcterms:modified>
</cp:coreProperties>
</file>